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2cd6fb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b2cd6fb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b2cd6fbd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b2cd6fbd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b2cd6fbd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b2cd6fbd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b2cd6fbd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b2cd6fbd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b2cd6fbd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b2cd6fbd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1f3248ae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1f3248ae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b2cd6fbd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b2cd6fbd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b2cd6fbd6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b2cd6fbd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b2cd6fbd6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b2cd6fbd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b2cd6fbd6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b2cd6fbd6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52b09cb3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52b09cb3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b2cd6fbd6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b2cd6fbd6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09393ea8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09393ea8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52b09cb3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52b09cb3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b2cd6fbd6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b2cd6fbd6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b2cd6fbd6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b2cd6fbd6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b2cd6fbd6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b2cd6fbd6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2b09cb3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52b09cb3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b2cd6fbd6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b2cd6fbd6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b2cd6fbd6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b2cd6fbd6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09393ea8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09393ea8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1efe8cd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1efe8cd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52b09cb3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52b09cb3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142d72c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142d72c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b2cd6fbd6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b2cd6fbd6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b2cd6fbd6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b2cd6fbd6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b2cd6fbd6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b2cd6fbd6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b2cd6fbd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b2cd6fbd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52b09cb3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52b09cb3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52b09cb3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52b09cb3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1f3248a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1f3248a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1efe8cd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1efe8cd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1f3248ae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1f3248ae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1f3248a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1f3248a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1f3248a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1f3248a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1f3248ae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1f3248ae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gif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gif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3.gif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gif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5.jpg"/><Relationship Id="rId10" Type="http://schemas.openxmlformats.org/officeDocument/2006/relationships/hyperlink" Target="https://github.com/chiara-jm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www.linkedin.com/in/chiaradiajm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hyperlink" Target="https://github.com/chiara-j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gif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gif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gif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gif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gif"/><Relationship Id="rId4" Type="http://schemas.openxmlformats.org/officeDocument/2006/relationships/image" Target="../media/image36.gif"/><Relationship Id="rId5" Type="http://schemas.openxmlformats.org/officeDocument/2006/relationships/image" Target="../media/image41.gif"/><Relationship Id="rId6" Type="http://schemas.openxmlformats.org/officeDocument/2006/relationships/image" Target="../media/image43.gif"/><Relationship Id="rId7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gif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gif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Functional_programming" TargetMode="External"/><Relationship Id="rId4" Type="http://schemas.openxmlformats.org/officeDocument/2006/relationships/image" Target="../media/image22.gif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gif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gif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Thinking is SOLID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 Functional Thinking behind your solutions lead to SOLID and clean code base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94925"/>
            <a:ext cx="7688699" cy="18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812" y="2078875"/>
            <a:ext cx="1171117" cy="22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2944888" y="3009325"/>
            <a:ext cx="45363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CarView(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412" y="2078875"/>
            <a:ext cx="3027174" cy="7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883187" y="2964925"/>
            <a:ext cx="73776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 get() =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883175" y="3724375"/>
            <a:ext cx="73776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viewModel.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collectAsState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CarView(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2418300" y="3202200"/>
            <a:ext cx="43074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i="1"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getState(carId).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00" y="2027475"/>
            <a:ext cx="3082601" cy="10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729450" y="207887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collectAsState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CarView(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729449" y="300932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get() =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729450" y="39397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i="1"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getState(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25" y="2078875"/>
            <a:ext cx="3142929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Application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17938"/>
            <a:ext cx="2910150" cy="17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984925"/>
            <a:ext cx="3652886" cy="16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09125" y="2078875"/>
            <a:ext cx="3109025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/>
        </p:nvSpPr>
        <p:spPr>
          <a:xfrm>
            <a:off x="729450" y="2078875"/>
            <a:ext cx="7688700" cy="23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/>
        </p:nvSpPr>
        <p:spPr>
          <a:xfrm>
            <a:off x="3974525" y="2078875"/>
            <a:ext cx="4405500" cy="23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 sz="1500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(carId) = </a:t>
            </a:r>
            <a:endParaRPr sz="15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getC</a:t>
            </a: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arSnapshot</a:t>
            </a: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5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getAppCarState(</a:t>
            </a:r>
            <a:endParaRPr sz="1500"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getCloudCarState(carId)</a:t>
            </a:r>
            <a:endParaRPr sz="1500">
              <a:solidFill>
                <a:srgbClr val="333333"/>
              </a:solidFill>
              <a:highlight>
                <a:srgbClr val="CC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1500"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5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201700" cy="23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/>
          <p:nvPr/>
        </p:nvSpPr>
        <p:spPr>
          <a:xfrm>
            <a:off x="5393500" y="2261475"/>
            <a:ext cx="675300" cy="35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7322125" y="2983925"/>
            <a:ext cx="675300" cy="35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29488"/>
            <a:ext cx="3201700" cy="240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Application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729450" y="207887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viewModel.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collectAsState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CarView(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729449" y="300932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get() =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729450" y="39397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i="1"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getState(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2850600" y="2121500"/>
            <a:ext cx="1004400" cy="35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9"/>
          <p:cNvSpPr/>
          <p:nvPr/>
        </p:nvSpPr>
        <p:spPr>
          <a:xfrm>
            <a:off x="1236500" y="3270013"/>
            <a:ext cx="1116900" cy="35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770850" y="3962425"/>
            <a:ext cx="1004400" cy="35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Application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94925"/>
            <a:ext cx="7688699" cy="187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Application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Hide implementation details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Identify dependencies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Dependency Injection</a:t>
            </a:r>
            <a:endParaRPr sz="1700"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693" y="2078875"/>
            <a:ext cx="2955457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150" y="1902725"/>
            <a:ext cx="1336950" cy="13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902050" y="1902725"/>
            <a:ext cx="13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@chiaradiajm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375" y="1927925"/>
            <a:ext cx="349825" cy="3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5375" y="2375188"/>
            <a:ext cx="349825" cy="3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4902050" y="2350000"/>
            <a:ext cx="13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@chiara-jm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8525" y="2797276"/>
            <a:ext cx="443525" cy="4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4902050" y="2818925"/>
            <a:ext cx="13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@chiara-jm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Application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729450" y="2078875"/>
            <a:ext cx="3657600" cy="139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getcarSnapshot(</a:t>
            </a:r>
            <a:r>
              <a:rPr lang="en" sz="11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100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, appCarState</a:t>
            </a:r>
            <a:r>
              <a:rPr lang="en" sz="1100">
                <a:solidFill>
                  <a:srgbClr val="F8F9FA"/>
                </a:solidFill>
                <a:highlight>
                  <a:srgbClr val="9876A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9FA"/>
              </a:solidFill>
              <a:highlight>
                <a:srgbClr val="9876A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1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AppCarState(</a:t>
            </a:r>
            <a:r>
              <a:rPr lang="en" sz="11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lang="en" sz="1100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, cloudCarState</a:t>
            </a:r>
            <a:r>
              <a:rPr lang="en" sz="11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getCloudCarState(</a:t>
            </a:r>
            <a:r>
              <a:rPr lang="en" sz="11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lang="en" sz="1100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, carId</a:t>
            </a:r>
            <a:r>
              <a:rPr lang="en" sz="1100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4466350" y="2078875"/>
            <a:ext cx="3951900" cy="139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CarCloudApi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 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fun </a:t>
            </a:r>
            <a:r>
              <a:rPr lang="en" sz="12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(carId: String) =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i="1"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getState(carId).</a:t>
            </a:r>
            <a:r>
              <a:rPr i="1" lang="en" sz="12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4906500" y="3088375"/>
            <a:ext cx="779400" cy="242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916150" y="2329650"/>
            <a:ext cx="779400" cy="242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High-Order Functions</a:t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What? </a:t>
            </a:r>
            <a:endParaRPr b="1" sz="15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 function used as a parameter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Why?</a:t>
            </a:r>
            <a:endParaRPr b="1"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Abstract behaviour</a:t>
            </a:r>
            <a:endParaRPr sz="1700"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857" y="2078875"/>
            <a:ext cx="3115294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/>
        </p:nvSpPr>
        <p:spPr>
          <a:xfrm>
            <a:off x="729450" y="2089225"/>
            <a:ext cx="7688700" cy="2240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carSnapshot(carId) = </a:t>
            </a:r>
            <a:endParaRPr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getcarSnapshot(</a:t>
            </a:r>
            <a:endParaRPr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getAppCarState(</a:t>
            </a:r>
            <a:endParaRPr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getCloudCarState(carId)</a:t>
            </a:r>
            <a:endParaRPr>
              <a:solidFill>
                <a:srgbClr val="333333"/>
              </a:solidFill>
              <a:highlight>
                <a:srgbClr val="CC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729450" y="2089225"/>
            <a:ext cx="7688700" cy="22404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carSnapshot(</a:t>
            </a:r>
            <a:endParaRPr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getcarSnapshot</a:t>
            </a:r>
            <a:r>
              <a:rPr lang="en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getAppCarState</a:t>
            </a:r>
            <a:r>
              <a:rPr lang="en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>
              <a:solidFill>
                <a:srgbClr val="F8F9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  getCloudCarState</a:t>
            </a:r>
            <a:r>
              <a:rPr lang="en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F8F9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carId,</a:t>
            </a:r>
            <a:endParaRPr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getcarSnapshot(</a:t>
            </a:r>
            <a:endParaRPr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getAppCarState(</a:t>
            </a:r>
            <a:endParaRPr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getCloudCarState(carId)</a:t>
            </a:r>
            <a:endParaRPr>
              <a:solidFill>
                <a:srgbClr val="333333"/>
              </a:solidFill>
              <a:highlight>
                <a:srgbClr val="CC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7" name="Google Shape;28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High-Order Functions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455" y="2078880"/>
            <a:ext cx="2978694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High-Order Functions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Repository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get() =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i="1"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 sz="12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(String) -&gt; CarState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get() = 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i="1" lang="en" sz="12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35"/>
          <p:cNvSpPr txBox="1"/>
          <p:nvPr/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 Repository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: (String) -&gt; CarState {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1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invoke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(carId: String) = 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repository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.getCarState(carId)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729450" y="2078863"/>
            <a:ext cx="7688700" cy="22611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 Repository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: (String) -&gt; CarState </a:t>
            </a: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repository::getCarState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 rotWithShape="1">
          <a:blip r:embed="rId3">
            <a:alphaModFix/>
          </a:blip>
          <a:srcRect b="0" l="8510" r="13406" t="0"/>
          <a:stretch/>
        </p:blipFill>
        <p:spPr>
          <a:xfrm>
            <a:off x="5282050" y="2078875"/>
            <a:ext cx="31361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729450" y="3625675"/>
            <a:ext cx="4400100" cy="714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1"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ViewModel(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 = </a:t>
            </a:r>
            <a:r>
              <a:rPr i="1"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::getCarState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729450" y="2868500"/>
            <a:ext cx="4400100" cy="7143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i="1" lang="en" sz="11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ViewModel(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100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 = 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GetCarState()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Effects </a:t>
            </a:r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98237"/>
            <a:ext cx="7688699" cy="187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463" y="2384987"/>
            <a:ext cx="5795077" cy="3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4215" y="3527971"/>
            <a:ext cx="5795574" cy="3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6905175" y="2773375"/>
            <a:ext cx="1429200" cy="8136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729450" y="2279675"/>
            <a:ext cx="944700" cy="1675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Effects </a:t>
            </a:r>
            <a:endParaRPr/>
          </a:p>
        </p:txBody>
      </p:sp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rgbClr val="2B2B2B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729450" y="22312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LockButton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.lock()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729449" y="30444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lock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37"/>
          <p:cNvSpPr txBox="1"/>
          <p:nvPr/>
        </p:nvSpPr>
        <p:spPr>
          <a:xfrm>
            <a:off x="729450" y="37873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.lock(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25" name="Google Shape;325;p37"/>
          <p:cNvCxnSpPr/>
          <p:nvPr/>
        </p:nvCxnSpPr>
        <p:spPr>
          <a:xfrm>
            <a:off x="718700" y="2802825"/>
            <a:ext cx="7706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7"/>
          <p:cNvCxnSpPr/>
          <p:nvPr/>
        </p:nvCxnSpPr>
        <p:spPr>
          <a:xfrm>
            <a:off x="710050" y="3616025"/>
            <a:ext cx="7733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7"/>
          <p:cNvSpPr/>
          <p:nvPr/>
        </p:nvSpPr>
        <p:spPr>
          <a:xfrm>
            <a:off x="718700" y="3787375"/>
            <a:ext cx="2224500" cy="400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 txBox="1"/>
          <p:nvPr/>
        </p:nvSpPr>
        <p:spPr>
          <a:xfrm>
            <a:off x="732399" y="30444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lock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Effects </a:t>
            </a:r>
            <a:endParaRPr/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solidFill>
            <a:srgbClr val="2B2B2B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8"/>
          <p:cNvSpPr txBox="1"/>
          <p:nvPr/>
        </p:nvSpPr>
        <p:spPr>
          <a:xfrm>
            <a:off x="729450" y="208617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viewModel.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collectAsState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CarView(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 =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carSnapshot)</a:t>
            </a:r>
            <a:endParaRPr i="1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727550" y="378737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.lock(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.onSuccess { publishCarState()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8" name="Google Shape;338;p38"/>
          <p:cNvCxnSpPr/>
          <p:nvPr/>
        </p:nvCxnSpPr>
        <p:spPr>
          <a:xfrm>
            <a:off x="718700" y="2802825"/>
            <a:ext cx="7706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8"/>
          <p:cNvCxnSpPr/>
          <p:nvPr/>
        </p:nvCxnSpPr>
        <p:spPr>
          <a:xfrm>
            <a:off x="710050" y="3616025"/>
            <a:ext cx="7733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8"/>
          <p:cNvSpPr txBox="1"/>
          <p:nvPr/>
        </p:nvSpPr>
        <p:spPr>
          <a:xfrm>
            <a:off x="732399" y="297782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getCarStateFlow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).map { it.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67412" y="2078875"/>
            <a:ext cx="3153688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785200" y="2339625"/>
            <a:ext cx="3630600" cy="400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3874950" y="2078875"/>
            <a:ext cx="2574600" cy="3849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kotlinx.coroutines.flow</a:t>
            </a:r>
            <a:endParaRPr sz="15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3876750" y="2463775"/>
            <a:ext cx="2574600" cy="3849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CC783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300">
                <a:solidFill>
                  <a:srgbClr val="9876AA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 myField</a:t>
            </a:r>
            <a:endParaRPr/>
          </a:p>
        </p:txBody>
      </p:sp>
      <p:sp>
        <p:nvSpPr>
          <p:cNvPr id="351" name="Google Shape;351;p39"/>
          <p:cNvSpPr txBox="1"/>
          <p:nvPr/>
        </p:nvSpPr>
        <p:spPr>
          <a:xfrm>
            <a:off x="3876750" y="2848675"/>
            <a:ext cx="1258200" cy="3849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CC783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data class</a:t>
            </a:r>
            <a:endParaRPr/>
          </a:p>
        </p:txBody>
      </p:sp>
      <p:sp>
        <p:nvSpPr>
          <p:cNvPr id="352" name="Google Shape;352;p39"/>
          <p:cNvSpPr txBox="1"/>
          <p:nvPr/>
        </p:nvSpPr>
        <p:spPr>
          <a:xfrm>
            <a:off x="5134950" y="2848675"/>
            <a:ext cx="1316400" cy="3849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CC783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lock(</a:t>
            </a:r>
            <a:r>
              <a:rPr lang="en" sz="1300">
                <a:solidFill>
                  <a:srgbClr val="9876AA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300">
                <a:solidFill>
                  <a:srgbClr val="CC783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729450" y="20788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Reactive Programing</a:t>
            </a:r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729450" y="24637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Immutability</a:t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729450" y="28486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Separate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behaviour</a:t>
            </a:r>
            <a:endParaRPr/>
          </a:p>
        </p:txBody>
      </p:sp>
      <p:sp>
        <p:nvSpPr>
          <p:cNvPr id="356" name="Google Shape;356;p39"/>
          <p:cNvSpPr txBox="1"/>
          <p:nvPr/>
        </p:nvSpPr>
        <p:spPr>
          <a:xfrm>
            <a:off x="729450" y="32335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Monadic Error Handling</a:t>
            </a:r>
            <a:endParaRPr/>
          </a:p>
        </p:txBody>
      </p:sp>
      <p:sp>
        <p:nvSpPr>
          <p:cNvPr id="357" name="Google Shape;357;p39"/>
          <p:cNvSpPr txBox="1"/>
          <p:nvPr/>
        </p:nvSpPr>
        <p:spPr>
          <a:xfrm>
            <a:off x="3876750" y="3233575"/>
            <a:ext cx="2574600" cy="3849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kotlin.Result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all  this relate to SOLID?</a:t>
            </a:r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401" y="2078874"/>
            <a:ext cx="3014787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Responsibility</a:t>
            </a:r>
            <a:endParaRPr/>
          </a:p>
        </p:txBody>
      </p:sp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An object should only have a single responsibility, that is, only changes to one part of the software's specification should be able to affect the specification of the object.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compositional nature of functional programing will allow us to focus on  one responsibility at a time.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function converts the given input into the expected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lack of side-effects (or limiting them to the ends of our layered architecture) enforces the SRP.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function calculates a value or generates a side effect, but not both.</a:t>
            </a:r>
            <a:endParaRPr/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Functional Thinking?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0454">
            <a:off x="722800" y="2111975"/>
            <a:ext cx="2645050" cy="26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1090">
            <a:off x="3822323" y="2078875"/>
            <a:ext cx="4595827" cy="25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Responsibility</a:t>
            </a:r>
            <a:endParaRPr/>
          </a:p>
        </p:txBody>
      </p: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 txBox="1"/>
          <p:nvPr/>
        </p:nvSpPr>
        <p:spPr>
          <a:xfrm>
            <a:off x="729450" y="2078875"/>
            <a:ext cx="7688700" cy="615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by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viewModel.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collectAsState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CarView(</a:t>
            </a:r>
            <a:r>
              <a:rPr lang="en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 =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729449" y="308552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carSnapshot get() = getCarState(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).map { it.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toCarSnapshot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}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729450" y="3939775"/>
            <a:ext cx="7688700" cy="4002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carStateFlow.</a:t>
            </a:r>
            <a:r>
              <a:rPr lang="en">
                <a:solidFill>
                  <a:schemeClr val="lt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emit(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carCloud</a:t>
            </a:r>
            <a:r>
              <a:rPr i="1"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getState(carId).</a:t>
            </a:r>
            <a:r>
              <a:rPr i="1" lang="en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toCarState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Close Principle</a:t>
            </a:r>
            <a:endParaRPr/>
          </a:p>
        </p:txBody>
      </p:sp>
      <p:sp>
        <p:nvSpPr>
          <p:cNvPr id="388" name="Google Shape;388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B2B"/>
                </a:solidFill>
              </a:rPr>
              <a:t>"Software entities ... should be open for extension, but closed for modification."</a:t>
            </a:r>
            <a:endParaRPr b="1">
              <a:solidFill>
                <a:srgbClr val="2B2B2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 txBox="1"/>
          <p:nvPr/>
        </p:nvSpPr>
        <p:spPr>
          <a:xfrm>
            <a:off x="1586700" y="2571750"/>
            <a:ext cx="4977000" cy="92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(String) -&gt; CarState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729450" y="3725250"/>
            <a:ext cx="768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High-Order Functions together with Dependency Injection allow us to extend without modifying.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3"/>
          <p:cNvSpPr/>
          <p:nvPr/>
        </p:nvSpPr>
        <p:spPr>
          <a:xfrm>
            <a:off x="3022950" y="2988675"/>
            <a:ext cx="3098100" cy="35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 txBox="1"/>
          <p:nvPr/>
        </p:nvSpPr>
        <p:spPr>
          <a:xfrm>
            <a:off x="729450" y="4110150"/>
            <a:ext cx="768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Reactive programming + immutability (Homework)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Liskov Substitution</a:t>
            </a:r>
            <a:endParaRPr/>
          </a:p>
        </p:txBody>
      </p:sp>
      <p:sp>
        <p:nvSpPr>
          <p:cNvPr id="399" name="Google Shape;399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B2B"/>
                </a:solidFill>
              </a:rPr>
              <a:t>An object (such as a class) and a sub-object (such as a class that extends the first class) must be interchangeable without breaking the program</a:t>
            </a:r>
            <a:endParaRPr b="1">
              <a:solidFill>
                <a:srgbClr val="2B2B2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/>
        </p:nvSpPr>
        <p:spPr>
          <a:xfrm>
            <a:off x="1586700" y="2724150"/>
            <a:ext cx="5842800" cy="92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(String) -&gt; CarState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729600" y="3725250"/>
            <a:ext cx="197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Avoid side-effects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1586700" y="2724150"/>
            <a:ext cx="5842800" cy="92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(String) -&gt; Result&lt;CarState&gt;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2620225" y="3725250"/>
            <a:ext cx="252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Monadic error handling </a:t>
            </a: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4946050" y="3725250"/>
            <a:ext cx="16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Immutability</a:t>
            </a:r>
            <a:endParaRPr/>
          </a:p>
        </p:txBody>
      </p:sp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r>
              <a:rPr lang="en"/>
              <a:t> Segregation</a:t>
            </a:r>
            <a:endParaRPr/>
          </a:p>
        </p:txBody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B2B2B"/>
                </a:solidFill>
              </a:rPr>
              <a:t>Many client-specific interfaces are better than one general-purpose interface.</a:t>
            </a:r>
            <a:endParaRPr b="1">
              <a:solidFill>
                <a:srgbClr val="2B2B2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 txBox="1"/>
          <p:nvPr/>
        </p:nvSpPr>
        <p:spPr>
          <a:xfrm>
            <a:off x="1586700" y="2571750"/>
            <a:ext cx="4977000" cy="92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repository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Repository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729450" y="3569575"/>
            <a:ext cx="7688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Thinking in terms of High-Order functions as dependencies ensures that the </a:t>
            </a: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client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only depend on what it needs and not more.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1586700" y="2568475"/>
            <a:ext cx="4977000" cy="9249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carId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String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12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(String) -&gt; CarState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Inversion </a:t>
            </a:r>
            <a:endParaRPr/>
          </a:p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High level modules should not depend on low level modules; both should depend on abstractions. Abstractions should not depend on details.  Details should depend upon abstractions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6"/>
          <p:cNvSpPr txBox="1"/>
          <p:nvPr/>
        </p:nvSpPr>
        <p:spPr>
          <a:xfrm>
            <a:off x="799625" y="2647950"/>
            <a:ext cx="712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abstraction is given by the High-Order functions.</a:t>
            </a:r>
            <a:endParaRPr/>
          </a:p>
        </p:txBody>
      </p:sp>
      <p:sp>
        <p:nvSpPr>
          <p:cNvPr id="424" name="Google Shape;424;p46"/>
          <p:cNvSpPr txBox="1"/>
          <p:nvPr/>
        </p:nvSpPr>
        <p:spPr>
          <a:xfrm>
            <a:off x="799625" y="3032850"/>
            <a:ext cx="712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presentation layer consumes the HOF definition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799625" y="3417750"/>
            <a:ext cx="712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data layer will implement that definition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4751550" y="3032850"/>
            <a:ext cx="3518400" cy="3387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ViewModel(</a:t>
            </a:r>
            <a:r>
              <a:rPr lang="en" sz="1000">
                <a:solidFill>
                  <a:srgbClr val="9876AA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:(String) -&gt; CarState)</a:t>
            </a:r>
            <a:endParaRPr sz="1100"/>
          </a:p>
        </p:txBody>
      </p:sp>
      <p:sp>
        <p:nvSpPr>
          <p:cNvPr id="427" name="Google Shape;427;p46"/>
          <p:cNvSpPr txBox="1"/>
          <p:nvPr/>
        </p:nvSpPr>
        <p:spPr>
          <a:xfrm>
            <a:off x="4751550" y="3417750"/>
            <a:ext cx="3518400" cy="338700"/>
          </a:xfrm>
          <a:prstGeom prst="rect">
            <a:avLst/>
          </a:prstGeom>
          <a:solidFill>
            <a:srgbClr val="33333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repository::</a:t>
            </a: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</a:t>
            </a:r>
            <a:endParaRPr sz="1100"/>
          </a:p>
        </p:txBody>
      </p:sp>
      <p:sp>
        <p:nvSpPr>
          <p:cNvPr id="428" name="Google Shape;428;p46"/>
          <p:cNvSpPr txBox="1"/>
          <p:nvPr/>
        </p:nvSpPr>
        <p:spPr>
          <a:xfrm>
            <a:off x="799625" y="3802650"/>
            <a:ext cx="712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High-Order function definition </a:t>
            </a: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(String) -&gt; CarState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is agnostic from both presentation and data layers.</a:t>
            </a:r>
            <a:endParaRPr/>
          </a:p>
        </p:txBody>
      </p:sp>
      <p:sp>
        <p:nvSpPr>
          <p:cNvPr id="429" name="Google Shape;429;p46"/>
          <p:cNvSpPr txBox="1"/>
          <p:nvPr/>
        </p:nvSpPr>
        <p:spPr>
          <a:xfrm>
            <a:off x="4751550" y="2647950"/>
            <a:ext cx="3518400" cy="338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getCarState:</a:t>
            </a:r>
            <a:r>
              <a:rPr lang="en" sz="1000">
                <a:solidFill>
                  <a:schemeClr val="lt2"/>
                </a:solidFill>
                <a:highlight>
                  <a:srgbClr val="333333"/>
                </a:highlight>
                <a:latin typeface="Courier New"/>
                <a:ea typeface="Courier New"/>
                <a:cs typeface="Courier New"/>
                <a:sym typeface="Courier New"/>
              </a:rPr>
              <a:t>(String) -&gt; CarState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/>
        </p:nvSpPr>
        <p:spPr>
          <a:xfrm>
            <a:off x="729450" y="2383675"/>
            <a:ext cx="45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OOP and FP can be “best-friends”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729450" y="2768575"/>
            <a:ext cx="45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do not need to go functional all the way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729450" y="3187200"/>
            <a:ext cx="45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 can take some practice to break old routines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729450" y="3572100"/>
            <a:ext cx="45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FP composition is a real powerful tool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33" y="2078875"/>
            <a:ext cx="3140416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notes</a:t>
            </a:r>
            <a:endParaRPr/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400" y="2078875"/>
            <a:ext cx="3014783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725" y="2023041"/>
            <a:ext cx="3140425" cy="237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726" y="2022363"/>
            <a:ext cx="3140425" cy="23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final note</a:t>
            </a:r>
            <a:endParaRPr/>
          </a:p>
        </p:txBody>
      </p:sp>
      <p:sp>
        <p:nvSpPr>
          <p:cNvPr id="449" name="Google Shape;449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is a SpongeBob gif for everything</a:t>
            </a:r>
            <a:endParaRPr/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344" y="2078875"/>
            <a:ext cx="3014806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57" name="Google Shape;457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FP and Kotlin?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About working at </a:t>
            </a:r>
            <a:r>
              <a:rPr b="1" lang="en"/>
              <a:t>Volvo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About me?</a:t>
            </a:r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690" y="1853850"/>
            <a:ext cx="4050459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programming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951400" y="2078875"/>
            <a:ext cx="44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programming is a programming paradigm where programs are constructed by </a:t>
            </a:r>
            <a:r>
              <a:rPr b="1" i="1" lang="en"/>
              <a:t>applying</a:t>
            </a:r>
            <a:r>
              <a:rPr lang="en"/>
              <a:t> and </a:t>
            </a:r>
            <a:r>
              <a:rPr b="1" lang="en"/>
              <a:t>composing</a:t>
            </a:r>
            <a:r>
              <a:rPr lang="en"/>
              <a:t> </a:t>
            </a:r>
            <a:r>
              <a:rPr b="1" lang="en"/>
              <a:t>functions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a declarative programming paradigm in which function definitions are </a:t>
            </a:r>
            <a:r>
              <a:rPr b="1" lang="en"/>
              <a:t>trees of expressions</a:t>
            </a:r>
            <a:r>
              <a:rPr lang="en"/>
              <a:t> that </a:t>
            </a:r>
            <a:r>
              <a:rPr b="1" lang="en"/>
              <a:t>map values to other values</a:t>
            </a:r>
            <a:r>
              <a:rPr lang="en"/>
              <a:t>, rather than a sequence of imperative statements which update the running state of the program.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5"/>
            <a:ext cx="3093471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Functional Thinking?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Apply and compose functions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 with declarative expressions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Avoiding side effects</a:t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471" y="2078875"/>
            <a:ext cx="403767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838" y="2078875"/>
            <a:ext cx="4341312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093490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800" y="1853850"/>
            <a:ext cx="34290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250" y="3520825"/>
            <a:ext cx="24955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006" y="2078875"/>
            <a:ext cx="3125995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000" y="2037175"/>
            <a:ext cx="3126000" cy="23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24" y="2078875"/>
            <a:ext cx="1171117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725" y="2681838"/>
            <a:ext cx="1171125" cy="105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628" y="2681850"/>
            <a:ext cx="1097572" cy="10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525" y="2257549"/>
            <a:ext cx="2668400" cy="190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6525" y="2681863"/>
            <a:ext cx="1097572" cy="10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/>
        </p:nvSpPr>
        <p:spPr>
          <a:xfrm>
            <a:off x="729450" y="2078875"/>
            <a:ext cx="7688700" cy="23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3974525" y="2078875"/>
            <a:ext cx="4405500" cy="2302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CarUI(carId) =</a:t>
            </a:r>
            <a:r>
              <a:rPr lang="en" sz="1500">
                <a:solidFill>
                  <a:srgbClr val="F8F9F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CarView(</a:t>
            </a:r>
            <a:endParaRPr sz="1500">
              <a:solidFill>
                <a:srgbClr val="F8F9F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getC</a:t>
            </a: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arSnapshot</a:t>
            </a: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5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getAppCarState(</a:t>
            </a:r>
            <a:endParaRPr sz="1500"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getCloudCarState(carId)</a:t>
            </a:r>
            <a:endParaRPr sz="1500">
              <a:solidFill>
                <a:srgbClr val="333333"/>
              </a:solidFill>
              <a:highlight>
                <a:srgbClr val="CC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93C47D"/>
                </a:highlight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1500">
              <a:solidFill>
                <a:srgbClr val="F8F9FA"/>
              </a:solidFill>
              <a:highlight>
                <a:srgbClr val="93C47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highlight>
                  <a:srgbClr val="8E7CC3"/>
                </a:highlight>
                <a:latin typeface="Courier New"/>
                <a:ea typeface="Courier New"/>
                <a:cs typeface="Courier New"/>
                <a:sym typeface="Courier New"/>
              </a:rPr>
              <a:t>    )</a:t>
            </a:r>
            <a:endParaRPr sz="1500">
              <a:solidFill>
                <a:srgbClr val="F8F9FA"/>
              </a:solidFill>
              <a:highlight>
                <a:srgbClr val="8E7CC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F8F9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201700" cy="23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0" y="187025"/>
            <a:ext cx="1258952" cy="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